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121" d="100"/>
          <a:sy n="121" d="100"/>
        </p:scale>
        <p:origin x="1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324A61-67CC-457E-8A41-56AAAC6C2456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51507A6-634E-4743-B051-01A38C9D12BD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EC952F8-17BB-47F7-999B-ECA6BAD7D224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E53C7BB-D0F0-42CC-9CED-6AF4B1E774A4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269A8B9-17AA-4114-9A71-887BC9357ECA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2EBAC75-2A0F-4BE5-8A71-32D8E6C872E8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5EF9221-4469-45BE-852C-02E07F1D6F87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D8CC75-C3EC-4D6C-859E-E7FBF2F744DB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0380ED9-933E-401E-AC17-70A8E2E4007F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A07B971-9FA0-430A-BC72-24C4A5D02F64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3276914-15FE-4767-A3D8-6E69BB345952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D8A1202-C170-4386-A2A4-E13000CB0D01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CB5E1E-0557-4D76-941D-74081CC6C970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BCD074B-153C-4E0A-BBDC-779BC1AD0845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6A249C2-DBAD-40E1-A3B8-4123E228BB01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78A3CA5-BB85-484D-BB21-6F53C0706D5C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B08DB83-0D33-454C-A3E0-12694012B4B5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58544AC-DB2C-452B-9CCA-7C9EEE8F7173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1DC6877-6470-4EA4-BDAA-8FE3D19EE94F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0EB7A0B-0661-4266-91EA-AD5867688B5F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29038B-AF2B-4659-AA56-2B51ED500C1B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B95931-1CE3-405F-89F7-19D00B159829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5315E0-E78F-4093-98AB-584F6BE3F80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7D23FBA-2FD5-4668-878B-13E5AC001918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0EADFDA-AC91-462C-B700-8F9052675EBE}" type="slidenum">
              <a: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"/>
              </a:rPr>
              <a:t>Cliquez pour modifier le style du titre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8F0AFEB-026B-4004-BD12-BF09FEE10AD8}" type="slidenum">
              <a:rPr lang="fr-FR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UxqU5FNj9k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youtube.com/watch?v=AVIrBeP-wh8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maclasseti.fr/calculatric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72088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82601" y="643467"/>
            <a:ext cx="3465438" cy="45671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indent="0"/>
            <a:r>
              <a:rPr lang="en-US" sz="38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Statistiques à deux variables</a:t>
            </a:r>
            <a:endParaRPr lang="en-US" sz="3800" b="0" strike="noStrike" kern="1200" spc="-1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1C479C5-F2C8-7A3D-5FE6-8E9D10729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54689" y="1575645"/>
            <a:ext cx="3706710" cy="370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fr-FR" sz="4400" b="1" strike="noStrike" spc="-1" dirty="0">
                <a:solidFill>
                  <a:srgbClr val="0070C0"/>
                </a:solidFill>
                <a:latin typeface="Calibri"/>
              </a:rPr>
              <a:t>Ajustement affine</a:t>
            </a:r>
            <a:endParaRPr lang="fr-FR" sz="4400" b="0" strike="noStrike" spc="-1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108731" cy="220454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chemeClr val="dk1"/>
                </a:solidFill>
                <a:latin typeface="Calibri"/>
              </a:rPr>
              <a:t>Lorsque le nuage a une forme « allongée »,  on peut rechercher une droite passant par le point moyen G et au plus près des autres   points : c’est l’</a:t>
            </a:r>
            <a:r>
              <a:rPr lang="fr-FR" sz="2400" b="1" strike="noStrike" spc="-1" dirty="0">
                <a:solidFill>
                  <a:srgbClr val="FF0000"/>
                </a:solidFill>
                <a:latin typeface="Calibri"/>
              </a:rPr>
              <a:t>ajustement affine </a:t>
            </a:r>
            <a:r>
              <a:rPr lang="fr-FR" sz="2400" b="0" strike="noStrike" spc="-1" dirty="0">
                <a:solidFill>
                  <a:schemeClr val="dk1"/>
                </a:solidFill>
                <a:latin typeface="Calibri"/>
              </a:rPr>
              <a:t>du nuage.</a:t>
            </a: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</a:pPr>
            <a:endParaRPr lang="fr-FR" sz="2400" b="0" strike="noStrike" spc="-1" dirty="0">
              <a:solidFill>
                <a:schemeClr val="dk1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</a:pPr>
            <a:endParaRPr lang="fr-FR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5" name="Image 4" descr="Une image contenant texte, Police, capture d’écran&#10;&#10;Description générée automatiquement">
            <a:extLst>
              <a:ext uri="{FF2B5EF4-FFF2-40B4-BE49-F238E27FC236}">
                <a16:creationId xmlns:a16="http://schemas.microsoft.com/office/drawing/2014/main" id="{1966FB75-A85E-6903-603C-079ECCB50E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99" y="3804745"/>
            <a:ext cx="8197141" cy="19354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11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e 3"/>
          <p:cNvGrpSpPr/>
          <p:nvPr/>
        </p:nvGrpSpPr>
        <p:grpSpPr>
          <a:xfrm>
            <a:off x="107640" y="1123200"/>
            <a:ext cx="9004680" cy="4728240"/>
            <a:chOff x="107640" y="1123200"/>
            <a:chExt cx="9004680" cy="4728240"/>
          </a:xfrm>
        </p:grpSpPr>
        <p:pic>
          <p:nvPicPr>
            <p:cNvPr id="121" name="Picture 2"/>
            <p:cNvPicPr/>
            <p:nvPr/>
          </p:nvPicPr>
          <p:blipFill>
            <a:blip r:embed="rId2"/>
            <a:stretch/>
          </p:blipFill>
          <p:spPr>
            <a:xfrm>
              <a:off x="107640" y="1123200"/>
              <a:ext cx="9004680" cy="47282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2" name="Groupe 6"/>
            <p:cNvGrpSpPr/>
            <p:nvPr/>
          </p:nvGrpSpPr>
          <p:grpSpPr>
            <a:xfrm>
              <a:off x="2794680" y="1917000"/>
              <a:ext cx="750960" cy="752760"/>
              <a:chOff x="2794680" y="1917000"/>
              <a:chExt cx="750960" cy="752760"/>
            </a:xfrm>
          </p:grpSpPr>
          <p:sp>
            <p:nvSpPr>
              <p:cNvPr id="123" name="Flèche à quatre pointes 7"/>
              <p:cNvSpPr/>
              <p:nvPr/>
            </p:nvSpPr>
            <p:spPr>
              <a:xfrm rot="3211200">
                <a:off x="2868840" y="2244240"/>
                <a:ext cx="345240" cy="359640"/>
              </a:xfrm>
              <a:prstGeom prst="quadArrow">
                <a:avLst>
                  <a:gd name="adj1" fmla="val 26221"/>
                  <a:gd name="adj2" fmla="val 1898"/>
                  <a:gd name="adj3" fmla="val 16881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-31680" rIns="90000" bIns="-3168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fr-FR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24" name="ZoneTexte 8"/>
              <p:cNvSpPr/>
              <p:nvPr/>
            </p:nvSpPr>
            <p:spPr>
              <a:xfrm>
                <a:off x="3042000" y="1917000"/>
                <a:ext cx="503640" cy="51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spAutoFit/>
              </a:bodyPr>
              <a:lstStyle/>
              <a:p>
                <a:pPr defTabSz="914400">
                  <a:lnSpc>
                    <a:spcPct val="100000"/>
                  </a:lnSpc>
                </a:pPr>
                <a:r>
                  <a:rPr lang="fr-FR" sz="2800" b="1" strike="noStrike" spc="-1">
                    <a:solidFill>
                      <a:srgbClr val="00B050"/>
                    </a:solidFill>
                    <a:latin typeface="Calibri"/>
                  </a:rPr>
                  <a:t>G</a:t>
                </a:r>
                <a:endParaRPr lang="fr-FR" sz="2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/>
          </p:nvPr>
        </p:nvSpPr>
        <p:spPr>
          <a:xfrm>
            <a:off x="914400" y="1197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6867" lnSpcReduction="10000"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000" b="0" strike="noStrike" spc="-1">
                <a:solidFill>
                  <a:schemeClr val="dk1"/>
                </a:solidFill>
                <a:latin typeface="Calibri"/>
              </a:rPr>
              <a:t>Le point moyen trouvé est bien au « centre du nuage ».</a:t>
            </a:r>
          </a:p>
          <a:p>
            <a:pPr marL="343080" indent="-3430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000" b="0" strike="noStrike" spc="-1">
                <a:solidFill>
                  <a:schemeClr val="dk1"/>
                </a:solidFill>
                <a:latin typeface="Calibri"/>
              </a:rPr>
              <a:t>L’équation de la droite d’ajustement affine est donnée par la calculatrice :</a:t>
            </a:r>
          </a:p>
          <a:p>
            <a:pPr marL="34308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fr-FR" sz="2800" b="0" i="1" strike="noStrike" spc="-1">
                <a:solidFill>
                  <a:schemeClr val="dk1"/>
                </a:solidFill>
                <a:latin typeface="Calibri"/>
              </a:rPr>
              <a:t>	</a:t>
            </a:r>
            <a:r>
              <a:rPr lang="fr-FR" sz="2800" b="0" i="1" strike="noStrike" spc="-1">
                <a:solidFill>
                  <a:schemeClr val="dk1"/>
                </a:solidFill>
                <a:latin typeface="Times New Roman"/>
              </a:rPr>
              <a:t>y</a:t>
            </a:r>
            <a:r>
              <a:rPr lang="fr-FR" sz="2800" b="0" i="1" strike="noStrike" spc="-1">
                <a:solidFill>
                  <a:schemeClr val="dk1"/>
                </a:solidFill>
                <a:latin typeface="Calibri"/>
              </a:rPr>
              <a:t> </a:t>
            </a: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=</a:t>
            </a:r>
            <a:r>
              <a:rPr lang="fr-FR" sz="2800" b="0" i="1" strike="noStrike" spc="-1">
                <a:solidFill>
                  <a:schemeClr val="dk1"/>
                </a:solidFill>
                <a:latin typeface="Calibri"/>
              </a:rPr>
              <a:t> - 0,0049</a:t>
            </a:r>
            <a:r>
              <a:rPr lang="fr-FR" sz="2800" b="0" i="1" strike="noStrike" spc="-1">
                <a:solidFill>
                  <a:schemeClr val="dk1"/>
                </a:solidFill>
                <a:latin typeface="Times New Roman"/>
              </a:rPr>
              <a:t>x</a:t>
            </a: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 + 2,98</a:t>
            </a:r>
          </a:p>
          <a:p>
            <a:pPr marL="343080" lvl="1" indent="-3430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3000" b="0" i="1" strike="noStrike" spc="-1">
                <a:solidFill>
                  <a:schemeClr val="dk1"/>
                </a:solidFill>
                <a:latin typeface="Calibri"/>
              </a:rPr>
              <a:t>Répondre à la problématique:</a:t>
            </a:r>
            <a:endParaRPr lang="fr-FR" sz="3000" b="0" strike="noStrike" spc="-1">
              <a:solidFill>
                <a:schemeClr val="dk1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fr-FR" sz="3000" b="0" strike="noStrike" spc="-1">
                <a:solidFill>
                  <a:schemeClr val="dk1"/>
                </a:solidFill>
                <a:latin typeface="Calibri"/>
              </a:rPr>
              <a:t>	</a:t>
            </a:r>
            <a:r>
              <a:rPr lang="fr-FR" sz="3000" b="0" strike="noStrike" spc="-1">
                <a:solidFill>
                  <a:srgbClr val="FF0000"/>
                </a:solidFill>
                <a:latin typeface="Calibri"/>
              </a:rPr>
              <a:t>Estimer le prix de vente pour 400 articles 	commandés  (extrapolation):</a:t>
            </a:r>
            <a:endParaRPr lang="fr-FR" sz="3000" b="0" strike="noStrike" spc="-1">
              <a:solidFill>
                <a:schemeClr val="dk1"/>
              </a:solidFill>
              <a:latin typeface="Calibri"/>
            </a:endParaRPr>
          </a:p>
          <a:p>
            <a:pPr marL="34308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	</a:t>
            </a:r>
            <a:r>
              <a:rPr lang="fr-FR" sz="2800" b="0" i="1" strike="noStrike" spc="-1">
                <a:solidFill>
                  <a:srgbClr val="FF0000"/>
                </a:solidFill>
                <a:latin typeface="Times New Roman"/>
              </a:rPr>
              <a:t>y</a:t>
            </a:r>
            <a:r>
              <a:rPr lang="fr-FR" sz="2800" b="0" strike="noStrike" spc="-1">
                <a:solidFill>
                  <a:srgbClr val="FF0000"/>
                </a:solidFill>
                <a:latin typeface="Calibri"/>
              </a:rPr>
              <a:t> =</a:t>
            </a: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 -0,0049 </a:t>
            </a:r>
            <a:r>
              <a:rPr lang="fr-FR" sz="2800" b="0" strike="noStrike" spc="-1">
                <a:solidFill>
                  <a:srgbClr val="FF0000"/>
                </a:solidFill>
                <a:latin typeface="Calibri"/>
              </a:rPr>
              <a:t>x</a:t>
            </a: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 400 </a:t>
            </a:r>
            <a:r>
              <a:rPr lang="fr-FR" sz="2800" b="0" strike="noStrike" spc="-1">
                <a:solidFill>
                  <a:srgbClr val="FF0000"/>
                </a:solidFill>
                <a:latin typeface="Calibri"/>
              </a:rPr>
              <a:t>+ </a:t>
            </a: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2,98</a:t>
            </a: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  <a:p>
            <a:pPr marL="34308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	</a:t>
            </a:r>
            <a:r>
              <a:rPr lang="fr-FR" sz="2800" b="0" i="1" strike="noStrike" spc="-1">
                <a:solidFill>
                  <a:srgbClr val="FF0000"/>
                </a:solidFill>
                <a:latin typeface="Times New Roman"/>
              </a:rPr>
              <a:t>y</a:t>
            </a:r>
            <a:r>
              <a:rPr lang="fr-FR" sz="2800" b="0" strike="noStrike" spc="-1">
                <a:solidFill>
                  <a:srgbClr val="FF0000"/>
                </a:solidFill>
                <a:latin typeface="Calibri"/>
              </a:rPr>
              <a:t> = 1,02</a:t>
            </a: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  <a:p>
            <a:pPr marL="34308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FF0000"/>
                </a:solidFill>
                <a:latin typeface="Calibri"/>
              </a:rPr>
              <a:t>	Pour 400 articles commandés, on peut estimer le prix de vente à 1,02 milliers d’euros.</a:t>
            </a: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32" dur="1" fill="hold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37" dur="1" fill="hold"/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42" dur="1" fill="hold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 125"/>
          <p:cNvPicPr/>
          <p:nvPr/>
        </p:nvPicPr>
        <p:blipFill>
          <a:blip r:embed="rId2"/>
          <a:stretch/>
        </p:blipFill>
        <p:spPr>
          <a:xfrm>
            <a:off x="-30960" y="1779840"/>
            <a:ext cx="9143640" cy="3398040"/>
          </a:xfrm>
          <a:prstGeom prst="rect">
            <a:avLst/>
          </a:prstGeom>
          <a:ln w="0"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09448D6-23DD-2E7C-FC83-A6616C3346A8}"/>
              </a:ext>
            </a:extLst>
          </p:cNvPr>
          <p:cNvSpPr txBox="1"/>
          <p:nvPr/>
        </p:nvSpPr>
        <p:spPr>
          <a:xfrm>
            <a:off x="2679334" y="462456"/>
            <a:ext cx="27096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</a:rPr>
              <a:t>Coefficient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BB6C7EF-06BF-5F9E-7235-988720A5DC59}"/>
                  </a:ext>
                </a:extLst>
              </p:cNvPr>
              <p:cNvSpPr txBox="1"/>
              <p:nvPr/>
            </p:nvSpPr>
            <p:spPr>
              <a:xfrm>
                <a:off x="5494089" y="494396"/>
                <a:ext cx="664973" cy="9694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4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4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fr-FR" sz="4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4400" b="1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BB6C7EF-06BF-5F9E-7235-988720A5DC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089" y="494396"/>
                <a:ext cx="664973" cy="969433"/>
              </a:xfrm>
              <a:prstGeom prst="rect">
                <a:avLst/>
              </a:prstGeom>
              <a:blipFill>
                <a:blip r:embed="rId3"/>
                <a:stretch>
                  <a:fillRect l="-26415" t="-1282" r="-169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 126"/>
          <p:cNvPicPr/>
          <p:nvPr/>
        </p:nvPicPr>
        <p:blipFill>
          <a:blip r:embed="rId2"/>
          <a:stretch/>
        </p:blipFill>
        <p:spPr>
          <a:xfrm>
            <a:off x="0" y="126900"/>
            <a:ext cx="9143640" cy="6604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roupe 1"/>
          <p:cNvGrpSpPr/>
          <p:nvPr/>
        </p:nvGrpSpPr>
        <p:grpSpPr>
          <a:xfrm>
            <a:off x="107640" y="1123200"/>
            <a:ext cx="8784720" cy="4728240"/>
            <a:chOff x="107640" y="1123200"/>
            <a:chExt cx="8784720" cy="4728240"/>
          </a:xfrm>
        </p:grpSpPr>
        <p:pic>
          <p:nvPicPr>
            <p:cNvPr id="129" name="Picture 2"/>
            <p:cNvPicPr/>
            <p:nvPr/>
          </p:nvPicPr>
          <p:blipFill>
            <a:blip r:embed="rId2"/>
            <a:stretch/>
          </p:blipFill>
          <p:spPr>
            <a:xfrm>
              <a:off x="107640" y="1123200"/>
              <a:ext cx="8784720" cy="47282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0" name="Groupe 3"/>
            <p:cNvGrpSpPr/>
            <p:nvPr/>
          </p:nvGrpSpPr>
          <p:grpSpPr>
            <a:xfrm>
              <a:off x="2726280" y="1917000"/>
              <a:ext cx="735120" cy="750240"/>
              <a:chOff x="2726280" y="1917000"/>
              <a:chExt cx="735120" cy="750240"/>
            </a:xfrm>
          </p:grpSpPr>
          <p:sp>
            <p:nvSpPr>
              <p:cNvPr id="131" name="Flèche à quatre pointes 4"/>
              <p:cNvSpPr/>
              <p:nvPr/>
            </p:nvSpPr>
            <p:spPr>
              <a:xfrm rot="3211200">
                <a:off x="2797200" y="2248200"/>
                <a:ext cx="345240" cy="351000"/>
              </a:xfrm>
              <a:prstGeom prst="quadArrow">
                <a:avLst>
                  <a:gd name="adj1" fmla="val 26221"/>
                  <a:gd name="adj2" fmla="val 1898"/>
                  <a:gd name="adj3" fmla="val 16881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-31680" rIns="90000" bIns="-3168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fr-FR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32" name="ZoneTexte 5"/>
              <p:cNvSpPr/>
              <p:nvPr/>
            </p:nvSpPr>
            <p:spPr>
              <a:xfrm>
                <a:off x="2970000" y="1917000"/>
                <a:ext cx="491400" cy="51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spAutoFit/>
              </a:bodyPr>
              <a:lstStyle/>
              <a:p>
                <a:pPr defTabSz="914400">
                  <a:lnSpc>
                    <a:spcPct val="100000"/>
                  </a:lnSpc>
                </a:pPr>
                <a:r>
                  <a:rPr lang="fr-FR" sz="2800" b="1" strike="noStrike" spc="-1">
                    <a:solidFill>
                      <a:srgbClr val="00B050"/>
                    </a:solidFill>
                    <a:latin typeface="Calibri"/>
                  </a:rPr>
                  <a:t>G</a:t>
                </a:r>
                <a:endParaRPr lang="fr-FR" sz="2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cxnSp>
        <p:nvCxnSpPr>
          <p:cNvPr id="133" name="Connecteur droit 7"/>
          <p:cNvCxnSpPr/>
          <p:nvPr/>
        </p:nvCxnSpPr>
        <p:spPr>
          <a:xfrm>
            <a:off x="755280" y="1268640"/>
            <a:ext cx="6265080" cy="3240720"/>
          </a:xfrm>
          <a:prstGeom prst="straightConnector1">
            <a:avLst/>
          </a:prstGeom>
          <a:ln w="28575">
            <a:solidFill>
              <a:srgbClr val="FF0000"/>
            </a:solidFill>
            <a:round/>
          </a:ln>
        </p:spPr>
      </p:cxnSp>
      <p:cxnSp>
        <p:nvCxnSpPr>
          <p:cNvPr id="134" name="Connecteur droit 15"/>
          <p:cNvCxnSpPr/>
          <p:nvPr/>
        </p:nvCxnSpPr>
        <p:spPr>
          <a:xfrm>
            <a:off x="5811480" y="3933000"/>
            <a:ext cx="360" cy="1296360"/>
          </a:xfrm>
          <a:prstGeom prst="straightConnector1">
            <a:avLst/>
          </a:prstGeom>
          <a:ln w="19050">
            <a:solidFill>
              <a:srgbClr val="00B050"/>
            </a:solidFill>
            <a:prstDash val="dash"/>
            <a:round/>
          </a:ln>
        </p:spPr>
      </p:cxnSp>
      <p:cxnSp>
        <p:nvCxnSpPr>
          <p:cNvPr id="135" name="Connecteur droit 18"/>
          <p:cNvCxnSpPr/>
          <p:nvPr/>
        </p:nvCxnSpPr>
        <p:spPr>
          <a:xfrm>
            <a:off x="755280" y="3923640"/>
            <a:ext cx="5056560" cy="360"/>
          </a:xfrm>
          <a:prstGeom prst="straightConnector1">
            <a:avLst/>
          </a:prstGeom>
          <a:ln w="28575">
            <a:solidFill>
              <a:srgbClr val="00B050"/>
            </a:solidFill>
            <a:prstDash val="dash"/>
            <a:rou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/>
          </p:nvPr>
        </p:nvSpPr>
        <p:spPr>
          <a:xfrm>
            <a:off x="457380" y="1337441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Capacités :</a:t>
            </a: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 dirty="0">
                <a:solidFill>
                  <a:schemeClr val="dk1"/>
                </a:solidFill>
                <a:latin typeface="Calibri"/>
              </a:rPr>
              <a:t>Représenter à l’aide des TIC un nuage de points;</a:t>
            </a: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 dirty="0">
                <a:solidFill>
                  <a:schemeClr val="dk1"/>
                </a:solidFill>
                <a:latin typeface="Calibri"/>
              </a:rPr>
              <a:t>Déterminer le point moyen;</a:t>
            </a: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 dirty="0">
                <a:solidFill>
                  <a:schemeClr val="dk1"/>
                </a:solidFill>
                <a:latin typeface="Calibri"/>
              </a:rPr>
              <a:t>Déterminer à l’aide des TIC une équation de droite qui exprime de façon approchée une relation entre les ordonnées et les abscisses des points du nuage;</a:t>
            </a: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 dirty="0">
                <a:solidFill>
                  <a:schemeClr val="dk1"/>
                </a:solidFill>
                <a:latin typeface="Calibri"/>
              </a:rPr>
              <a:t>Utiliser cette équation pour interpoler ou extrapoler.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7" dur="1" fill="hold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fr-FR" b="1" strike="noStrike" spc="-1" dirty="0">
                <a:solidFill>
                  <a:srgbClr val="0070C0"/>
                </a:solidFill>
                <a:latin typeface="Calibri"/>
              </a:rPr>
              <a:t>Série statistique à deux variables</a:t>
            </a:r>
            <a:endParaRPr lang="fr-FR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67640" y="1989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Une série statistique qui possède deux caractères quantitatifs est dite à deux variables.</a:t>
            </a:r>
          </a:p>
          <a:p>
            <a:pPr marL="343080"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fr-FR" sz="3200" b="0" strike="noStrike" spc="-1" dirty="0">
              <a:solidFill>
                <a:schemeClr val="dk1"/>
              </a:solidFill>
              <a:latin typeface="Calibri"/>
            </a:endParaRPr>
          </a:p>
          <a:p>
            <a:pPr marL="343080"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Ces valeurs sont de la forme (</a:t>
            </a:r>
            <a:r>
              <a:rPr lang="fr-FR" sz="3200" b="0" i="1" strike="noStrike" spc="-1" dirty="0">
                <a:solidFill>
                  <a:schemeClr val="dk1"/>
                </a:solidFill>
                <a:latin typeface="Times New Roman"/>
              </a:rPr>
              <a:t>x</a:t>
            </a:r>
            <a:r>
              <a:rPr lang="fr-FR" sz="3200" b="0" i="1" strike="noStrike" spc="-1" baseline="-25000" dirty="0">
                <a:solidFill>
                  <a:schemeClr val="dk1"/>
                </a:solidFill>
                <a:latin typeface="Times New Roman"/>
              </a:rPr>
              <a:t>i</a:t>
            </a:r>
            <a:r>
              <a:rPr lang="fr-FR" sz="3200" b="0" i="1" strike="noStrike" spc="-1" dirty="0">
                <a:solidFill>
                  <a:schemeClr val="dk1"/>
                </a:solidFill>
                <a:latin typeface="Calibri"/>
              </a:rPr>
              <a:t> ; </a:t>
            </a:r>
            <a:r>
              <a:rPr lang="fr-FR" sz="3200" b="0" i="1" strike="noStrike" spc="-1" dirty="0">
                <a:solidFill>
                  <a:schemeClr val="dk1"/>
                </a:solidFill>
                <a:latin typeface="Times New Roman"/>
              </a:rPr>
              <a:t>y</a:t>
            </a:r>
            <a:r>
              <a:rPr lang="fr-FR" sz="3200" b="0" i="1" strike="noStrike" spc="-1" baseline="-25000" dirty="0">
                <a:solidFill>
                  <a:schemeClr val="dk1"/>
                </a:solidFill>
                <a:latin typeface="Times New Roman"/>
              </a:rPr>
              <a:t>i</a:t>
            </a: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).</a:t>
            </a:r>
          </a:p>
          <a:p>
            <a:pPr marL="343080"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Une série statistique est généralement donnée sous forme d’un tableau.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8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/>
          </p:nvPr>
        </p:nvSpPr>
        <p:spPr>
          <a:xfrm>
            <a:off x="0" y="782719"/>
            <a:ext cx="9144000" cy="2142281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Le tableau suivant donne le prix de vente d’un article en fonction de la quantité commandée.</a:t>
            </a:r>
          </a:p>
        </p:txBody>
      </p:sp>
      <p:graphicFrame>
        <p:nvGraphicFramePr>
          <p:cNvPr id="87" name="Tableau 3"/>
          <p:cNvGraphicFramePr/>
          <p:nvPr>
            <p:extLst>
              <p:ext uri="{D42A27DB-BD31-4B8C-83A1-F6EECF244321}">
                <p14:modId xmlns:p14="http://schemas.microsoft.com/office/powerpoint/2010/main" val="3495249274"/>
              </p:ext>
            </p:extLst>
          </p:nvPr>
        </p:nvGraphicFramePr>
        <p:xfrm>
          <a:off x="499750" y="2788920"/>
          <a:ext cx="6095160" cy="1280160"/>
        </p:xfrm>
        <a:graphic>
          <a:graphicData uri="http://schemas.openxmlformats.org/drawingml/2006/table">
            <a:tbl>
              <a:tblPr/>
              <a:tblGrid>
                <a:gridCol w="2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3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Quantité commandée </a:t>
                      </a:r>
                      <a:r>
                        <a:rPr lang="fr-FR" sz="1800" b="0" i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x</a:t>
                      </a:r>
                      <a:r>
                        <a:rPr lang="fr-FR" sz="1800" b="0" i="1" strike="noStrike" spc="-1" baseline="-25000">
                          <a:solidFill>
                            <a:schemeClr val="dk1"/>
                          </a:solidFill>
                          <a:latin typeface="Calibri"/>
                        </a:rPr>
                        <a:t>i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200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300</a:t>
                      </a:r>
                      <a:endParaRPr lang="fr-F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Prix en milliers d’euros </a:t>
                      </a:r>
                      <a:r>
                        <a:rPr lang="fr-FR" sz="1800" b="0" i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y</a:t>
                      </a:r>
                      <a:r>
                        <a:rPr lang="fr-FR" sz="1800" b="0" i="1" strike="noStrike" spc="-1" baseline="-25000">
                          <a:solidFill>
                            <a:schemeClr val="dk1"/>
                          </a:solidFill>
                          <a:latin typeface="Calibri"/>
                        </a:rPr>
                        <a:t>i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2,8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2,4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2,3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1,65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1,6</a:t>
                      </a:r>
                      <a:endParaRPr lang="fr-F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8" name="ZoneTexte 4"/>
          <p:cNvSpPr/>
          <p:nvPr/>
        </p:nvSpPr>
        <p:spPr>
          <a:xfrm>
            <a:off x="405834" y="4976921"/>
            <a:ext cx="7344360" cy="137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0070C0"/>
                </a:solidFill>
                <a:latin typeface="Segoe Print"/>
              </a:rPr>
              <a:t>Peut-on estimer le prix de vente pour une commande de 400 de cet article? </a:t>
            </a: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8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39640" y="274680"/>
            <a:ext cx="814680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fr-FR" sz="4400" b="1" strike="noStrike" spc="-1" dirty="0">
                <a:solidFill>
                  <a:srgbClr val="0070C0"/>
                </a:solidFill>
                <a:latin typeface="Calibri"/>
              </a:rPr>
              <a:t>Nuage de points</a:t>
            </a:r>
            <a:endParaRPr lang="fr-FR" sz="4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989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Dans un repère, les points de coordonnées    (</a:t>
            </a:r>
            <a:r>
              <a:rPr lang="fr-FR" sz="3200" b="0" i="1" strike="noStrike" spc="-1" dirty="0">
                <a:solidFill>
                  <a:schemeClr val="dk1"/>
                </a:solidFill>
                <a:latin typeface="Times New Roman"/>
              </a:rPr>
              <a:t>x</a:t>
            </a:r>
            <a:r>
              <a:rPr lang="fr-FR" sz="3200" b="0" i="1" strike="noStrike" spc="-1" baseline="-25000" dirty="0">
                <a:solidFill>
                  <a:schemeClr val="dk1"/>
                </a:solidFill>
                <a:latin typeface="Times New Roman"/>
              </a:rPr>
              <a:t>i</a:t>
            </a:r>
            <a:r>
              <a:rPr lang="fr-FR" sz="3200" b="0" i="1" strike="noStrike" spc="-1" dirty="0">
                <a:solidFill>
                  <a:schemeClr val="dk1"/>
                </a:solidFill>
                <a:latin typeface="Calibri"/>
              </a:rPr>
              <a:t> ; </a:t>
            </a:r>
            <a:r>
              <a:rPr lang="fr-FR" sz="3200" b="0" i="1" strike="noStrike" spc="-1" dirty="0">
                <a:solidFill>
                  <a:schemeClr val="dk1"/>
                </a:solidFill>
                <a:latin typeface="Times New Roman"/>
              </a:rPr>
              <a:t>y</a:t>
            </a:r>
            <a:r>
              <a:rPr lang="fr-FR" sz="3200" b="0" i="1" strike="noStrike" spc="-1" baseline="-25000" dirty="0">
                <a:solidFill>
                  <a:schemeClr val="dk1"/>
                </a:solidFill>
                <a:latin typeface="Times New Roman"/>
              </a:rPr>
              <a:t>i</a:t>
            </a: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) constituent le</a:t>
            </a:r>
            <a:r>
              <a:rPr lang="fr-FR" sz="3200" b="1" strike="noStrike" spc="-1" dirty="0">
                <a:solidFill>
                  <a:srgbClr val="FF0000"/>
                </a:solidFill>
                <a:latin typeface="Calibri"/>
              </a:rPr>
              <a:t> nuage de points </a:t>
            </a: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représentant la série statistique.</a:t>
            </a:r>
          </a:p>
        </p:txBody>
      </p:sp>
      <p:sp>
        <p:nvSpPr>
          <p:cNvPr id="91" name="Rectangle 2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2" name="Rectangle 3"/>
          <p:cNvSpPr/>
          <p:nvPr/>
        </p:nvSpPr>
        <p:spPr>
          <a:xfrm>
            <a:off x="0" y="781200"/>
            <a:ext cx="9143640" cy="3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tIns="360" bIns="360" numCol="1" spcCol="0" anchor="ctr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3" name="Rectangle 5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4" name="Rectangle 7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5" name="Rectangle 8"/>
          <p:cNvSpPr/>
          <p:nvPr/>
        </p:nvSpPr>
        <p:spPr>
          <a:xfrm>
            <a:off x="0" y="781200"/>
            <a:ext cx="9143640" cy="3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tIns="360" bIns="360" numCol="1" spcCol="0" anchor="ctr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6" name="Rectangle 10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7" name="Rectangle 11"/>
          <p:cNvSpPr/>
          <p:nvPr/>
        </p:nvSpPr>
        <p:spPr>
          <a:xfrm>
            <a:off x="0" y="781200"/>
            <a:ext cx="9143640" cy="3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tIns="360" bIns="360" numCol="1" spcCol="0" anchor="ctr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8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2"/>
          <p:cNvPicPr/>
          <p:nvPr/>
        </p:nvPicPr>
        <p:blipFill>
          <a:blip r:embed="rId2"/>
          <a:stretch/>
        </p:blipFill>
        <p:spPr>
          <a:xfrm>
            <a:off x="170640" y="952560"/>
            <a:ext cx="8706600" cy="4571640"/>
          </a:xfrm>
          <a:prstGeom prst="rect">
            <a:avLst/>
          </a:prstGeom>
          <a:ln w="0">
            <a:noFill/>
          </a:ln>
        </p:spPr>
      </p:pic>
      <p:sp>
        <p:nvSpPr>
          <p:cNvPr id="99" name="Rectangle 5"/>
          <p:cNvSpPr/>
          <p:nvPr/>
        </p:nvSpPr>
        <p:spPr>
          <a:xfrm>
            <a:off x="2484720" y="133560"/>
            <a:ext cx="4078080" cy="75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70C0"/>
                </a:solidFill>
                <a:latin typeface="Calibri"/>
              </a:rPr>
              <a:t>Nuage de points </a:t>
            </a:r>
            <a:endParaRPr lang="fr-F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0" name="Tableau 1"/>
          <p:cNvGraphicFramePr/>
          <p:nvPr/>
        </p:nvGraphicFramePr>
        <p:xfrm>
          <a:off x="734040" y="5907960"/>
          <a:ext cx="7806600" cy="772560"/>
        </p:xfrm>
        <a:graphic>
          <a:graphicData uri="http://schemas.openxmlformats.org/drawingml/2006/table">
            <a:tbl>
              <a:tblPr/>
              <a:tblGrid>
                <a:gridCol w="276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99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62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Quantité commandée </a:t>
                      </a:r>
                      <a:r>
                        <a:rPr lang="fr-FR" sz="1800" b="0" i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x</a:t>
                      </a:r>
                      <a:r>
                        <a:rPr lang="fr-FR" sz="1800" b="0" i="1" strike="noStrike" spc="-1" baseline="-25000">
                          <a:solidFill>
                            <a:schemeClr val="dk1"/>
                          </a:solidFill>
                          <a:latin typeface="Calibri"/>
                        </a:rPr>
                        <a:t>i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200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250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300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2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Prix en milliers d’euros </a:t>
                      </a:r>
                      <a:r>
                        <a:rPr lang="fr-FR" sz="1800" b="0" i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y</a:t>
                      </a:r>
                      <a:r>
                        <a:rPr lang="fr-FR" sz="1800" b="0" i="1" strike="noStrike" spc="-1" baseline="-25000">
                          <a:solidFill>
                            <a:schemeClr val="dk1"/>
                          </a:solidFill>
                          <a:latin typeface="Calibri"/>
                        </a:rPr>
                        <a:t>i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2,8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2,4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2,3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1,65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1,6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ZoneTexte 12"/>
          <p:cNvSpPr/>
          <p:nvPr/>
        </p:nvSpPr>
        <p:spPr>
          <a:xfrm>
            <a:off x="996151" y="404879"/>
            <a:ext cx="721476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strike="noStrike" spc="-1" dirty="0">
                <a:solidFill>
                  <a:schemeClr val="dk1"/>
                </a:solidFill>
                <a:latin typeface="Calibri"/>
              </a:rPr>
              <a:t>Comment représenter un nuage de points et réaliser un ajustement affine (</a:t>
            </a:r>
            <a:r>
              <a:rPr lang="fr-FR" sz="1800" b="0" strike="noStrike" spc="-1" dirty="0" err="1">
                <a:solidFill>
                  <a:schemeClr val="dk1"/>
                </a:solidFill>
                <a:latin typeface="Calibri"/>
              </a:rPr>
              <a:t>NumWorks</a:t>
            </a:r>
            <a:r>
              <a:rPr lang="fr-FR" sz="1800" b="0" strike="noStrike" spc="-1" dirty="0">
                <a:solidFill>
                  <a:schemeClr val="dk1"/>
                </a:solidFill>
                <a:latin typeface="Calibri"/>
              </a:rPr>
              <a:t>) : </a:t>
            </a:r>
            <a:r>
              <a:rPr lang="fr-FR" sz="1800" b="0" u="sng" strike="noStrike" spc="-1" dirty="0">
                <a:solidFill>
                  <a:schemeClr val="dk1"/>
                </a:solidFill>
                <a:uFillTx/>
                <a:latin typeface="Calibri"/>
                <a:hlinkClick r:id="rId2"/>
              </a:rPr>
              <a:t>https://www.youtube.com/watch?v=AVIrBeP-wh8</a:t>
            </a:r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ZoneTexte 13"/>
          <p:cNvSpPr/>
          <p:nvPr/>
        </p:nvSpPr>
        <p:spPr>
          <a:xfrm>
            <a:off x="996151" y="2506940"/>
            <a:ext cx="685764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strike="noStrike" spc="-1" dirty="0">
                <a:solidFill>
                  <a:schemeClr val="dk1"/>
                </a:solidFill>
                <a:latin typeface="Calibri"/>
              </a:rPr>
              <a:t>Comment représenter un nuage de points et réaliser un ajustement affine (TI83) : </a:t>
            </a:r>
            <a:r>
              <a:rPr lang="fr-FR" sz="1800" b="0" u="sng" strike="noStrike" spc="-1" dirty="0">
                <a:solidFill>
                  <a:schemeClr val="dk1"/>
                </a:solidFill>
                <a:uFillTx/>
                <a:latin typeface="Calibri"/>
                <a:hlinkClick r:id="rId3"/>
              </a:rPr>
              <a:t>https://www.youtube.com/watch?v=TUxqU5FNj9k</a:t>
            </a:r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09A583D-11C4-D1C8-E119-369FB0D0EC2D}"/>
              </a:ext>
            </a:extLst>
          </p:cNvPr>
          <p:cNvSpPr txBox="1"/>
          <p:nvPr/>
        </p:nvSpPr>
        <p:spPr>
          <a:xfrm>
            <a:off x="996151" y="4861544"/>
            <a:ext cx="569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Calculatrice en ligne TI83: </a:t>
            </a:r>
            <a:r>
              <a:rPr lang="fr-FR" dirty="0">
                <a:hlinkClick r:id="rId4"/>
              </a:rPr>
              <a:t>https://</a:t>
            </a:r>
            <a:r>
              <a:rPr lang="fr-FR" dirty="0" err="1">
                <a:hlinkClick r:id="rId4"/>
              </a:rPr>
              <a:t>maclasseti.fr</a:t>
            </a:r>
            <a:r>
              <a:rPr lang="fr-FR" dirty="0">
                <a:hlinkClick r:id="rId4"/>
              </a:rPr>
              <a:t>/calculatrice</a:t>
            </a:r>
            <a:endParaRPr lang="fr-F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1880902-EEAE-83E8-3D97-B3E1CFBFC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363" y="1170701"/>
            <a:ext cx="1135168" cy="113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A938787-F5B6-F1F7-C8EC-06700CA88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363" y="3346291"/>
            <a:ext cx="1157606" cy="115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CB154CFD-AEFF-7A80-76A1-5CA43A7A6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363" y="5401352"/>
            <a:ext cx="1157606" cy="115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921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fr-FR" b="1" spc="-1" dirty="0">
                <a:solidFill>
                  <a:srgbClr val="0070C0"/>
                </a:solidFill>
                <a:latin typeface="Calibri"/>
              </a:rPr>
              <a:t>P</a:t>
            </a:r>
            <a:r>
              <a:rPr lang="fr-FR" b="1" strike="noStrike" spc="-1" dirty="0">
                <a:solidFill>
                  <a:srgbClr val="0070C0"/>
                </a:solidFill>
                <a:latin typeface="Calibri"/>
              </a:rPr>
              <a:t>oint moyen</a:t>
            </a:r>
            <a:endParaRPr lang="fr-FR" b="0" strike="noStrike" spc="-1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395640" y="836640"/>
            <a:ext cx="8445240" cy="295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9052" lnSpcReduction="10000"/>
          </a:bodyPr>
          <a:lstStyle/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</a:pPr>
            <a:endParaRPr lang="fr-FR" sz="3200" b="0" strike="noStrike" spc="-1" dirty="0">
              <a:solidFill>
                <a:schemeClr val="dk1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Le </a:t>
            </a:r>
            <a:r>
              <a:rPr lang="fr-FR" sz="3200" b="1" strike="noStrike" spc="-1" dirty="0">
                <a:solidFill>
                  <a:srgbClr val="FF0000"/>
                </a:solidFill>
                <a:latin typeface="Calibri"/>
              </a:rPr>
              <a:t>point moyen</a:t>
            </a:r>
            <a:r>
              <a:rPr lang="fr-FR" sz="3200" b="0" strike="noStrike" spc="-1" dirty="0">
                <a:solidFill>
                  <a:schemeClr val="dk1"/>
                </a:solidFill>
                <a:latin typeface="Calibri"/>
              </a:rPr>
              <a:t>, noté G du nuage de points a pour coordonnées                où      est la moyenne des abscisses et          est la moyenne des ordonnées. </a:t>
            </a: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fr-FR" sz="2800" b="0" u="sng" strike="noStrike" spc="-1" dirty="0">
                <a:solidFill>
                  <a:schemeClr val="dk1"/>
                </a:solidFill>
                <a:uFillTx/>
                <a:latin typeface="Calibri"/>
              </a:rPr>
              <a:t>Calcul du point moyen</a:t>
            </a:r>
            <a:r>
              <a:rPr lang="fr-FR" sz="2800" b="0" strike="noStrike" spc="-1" dirty="0">
                <a:solidFill>
                  <a:schemeClr val="dk1"/>
                </a:solidFill>
                <a:latin typeface="Calibri"/>
              </a:rPr>
              <a:t>:                          </a:t>
            </a:r>
          </a:p>
        </p:txBody>
      </p:sp>
      <p:pic>
        <p:nvPicPr>
          <p:cNvPr id="105" name="Picture 2"/>
          <p:cNvPicPr/>
          <p:nvPr/>
        </p:nvPicPr>
        <p:blipFill>
          <a:blip r:embed="rId2"/>
          <a:stretch/>
        </p:blipFill>
        <p:spPr>
          <a:xfrm>
            <a:off x="3927141" y="1817280"/>
            <a:ext cx="1066320" cy="433080"/>
          </a:xfrm>
          <a:prstGeom prst="rect">
            <a:avLst/>
          </a:prstGeom>
          <a:ln w="0">
            <a:noFill/>
          </a:ln>
        </p:spPr>
      </p:pic>
      <p:pic>
        <p:nvPicPr>
          <p:cNvPr id="106" name="Picture 6"/>
          <p:cNvPicPr/>
          <p:nvPr/>
        </p:nvPicPr>
        <p:blipFill>
          <a:blip r:embed="rId3"/>
          <a:stretch/>
        </p:blipFill>
        <p:spPr>
          <a:xfrm>
            <a:off x="5791440" y="1771490"/>
            <a:ext cx="251640" cy="503640"/>
          </a:xfrm>
          <a:prstGeom prst="rect">
            <a:avLst/>
          </a:prstGeom>
          <a:ln w="0">
            <a:noFill/>
          </a:ln>
        </p:spPr>
      </p:pic>
      <p:pic>
        <p:nvPicPr>
          <p:cNvPr id="107" name="Picture 9"/>
          <p:cNvPicPr/>
          <p:nvPr/>
        </p:nvPicPr>
        <p:blipFill>
          <a:blip r:embed="rId4"/>
          <a:stretch/>
        </p:blipFill>
        <p:spPr>
          <a:xfrm>
            <a:off x="3597300" y="2240214"/>
            <a:ext cx="228240" cy="431640"/>
          </a:xfrm>
          <a:prstGeom prst="rect">
            <a:avLst/>
          </a:prstGeom>
          <a:ln w="0">
            <a:noFill/>
          </a:ln>
        </p:spPr>
      </p:pic>
      <p:pic>
        <p:nvPicPr>
          <p:cNvPr id="108" name="Picture 1"/>
          <p:cNvPicPr/>
          <p:nvPr/>
        </p:nvPicPr>
        <p:blipFill>
          <a:blip r:embed="rId5"/>
          <a:stretch/>
        </p:blipFill>
        <p:spPr>
          <a:xfrm>
            <a:off x="854280" y="3789000"/>
            <a:ext cx="5486040" cy="694800"/>
          </a:xfrm>
          <a:prstGeom prst="rect">
            <a:avLst/>
          </a:prstGeom>
          <a:ln w="0">
            <a:noFill/>
          </a:ln>
        </p:spPr>
      </p:pic>
      <p:pic>
        <p:nvPicPr>
          <p:cNvPr id="109" name="Picture 4"/>
          <p:cNvPicPr/>
          <p:nvPr/>
        </p:nvPicPr>
        <p:blipFill>
          <a:blip r:embed="rId6"/>
          <a:stretch/>
        </p:blipFill>
        <p:spPr>
          <a:xfrm>
            <a:off x="7187760" y="3895560"/>
            <a:ext cx="1123560" cy="361440"/>
          </a:xfrm>
          <a:prstGeom prst="rect">
            <a:avLst/>
          </a:prstGeom>
          <a:ln w="0">
            <a:noFill/>
          </a:ln>
        </p:spPr>
      </p:pic>
      <p:pic>
        <p:nvPicPr>
          <p:cNvPr id="110" name="Picture 7"/>
          <p:cNvPicPr/>
          <p:nvPr/>
        </p:nvPicPr>
        <p:blipFill>
          <a:blip r:embed="rId7"/>
          <a:stretch/>
        </p:blipFill>
        <p:spPr>
          <a:xfrm>
            <a:off x="827640" y="4750920"/>
            <a:ext cx="5152680" cy="694800"/>
          </a:xfrm>
          <a:prstGeom prst="rect">
            <a:avLst/>
          </a:prstGeom>
          <a:ln w="0">
            <a:noFill/>
          </a:ln>
        </p:spPr>
      </p:pic>
      <p:pic>
        <p:nvPicPr>
          <p:cNvPr id="111" name="Picture 10"/>
          <p:cNvPicPr/>
          <p:nvPr/>
        </p:nvPicPr>
        <p:blipFill>
          <a:blip r:embed="rId8"/>
          <a:stretch/>
        </p:blipFill>
        <p:spPr>
          <a:xfrm>
            <a:off x="7129800" y="4779000"/>
            <a:ext cx="1418760" cy="361440"/>
          </a:xfrm>
          <a:prstGeom prst="rect">
            <a:avLst/>
          </a:prstGeom>
          <a:ln w="0">
            <a:noFill/>
          </a:ln>
        </p:spPr>
      </p:pic>
      <p:sp>
        <p:nvSpPr>
          <p:cNvPr id="112" name="Rectangle 6"/>
          <p:cNvSpPr/>
          <p:nvPr/>
        </p:nvSpPr>
        <p:spPr>
          <a:xfrm>
            <a:off x="1177200" y="5666760"/>
            <a:ext cx="705636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00B050"/>
                </a:solidFill>
                <a:latin typeface="Calibri"/>
              </a:rPr>
              <a:t>D’où  G (175 ; 2,125)</a:t>
            </a: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" fill="hold"/>
                                        <p:tgtEl>
                                          <p:spTgt spid="10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" fill="hold"/>
                                        <p:tgtEl>
                                          <p:spTgt spid="10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7" dur="1" fill="hold"/>
                                        <p:tgtEl>
                                          <p:spTgt spid="1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22" dur="1" fill="hold"/>
                                        <p:tgtEl>
                                          <p:spTgt spid="11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2"/>
          <p:cNvPicPr/>
          <p:nvPr/>
        </p:nvPicPr>
        <p:blipFill>
          <a:blip r:embed="rId2"/>
          <a:stretch/>
        </p:blipFill>
        <p:spPr>
          <a:xfrm>
            <a:off x="238680" y="1124640"/>
            <a:ext cx="8712000" cy="4571640"/>
          </a:xfrm>
          <a:prstGeom prst="rect">
            <a:avLst/>
          </a:prstGeom>
          <a:ln w="0">
            <a:noFill/>
          </a:ln>
        </p:spPr>
      </p:pic>
      <p:grpSp>
        <p:nvGrpSpPr>
          <p:cNvPr id="114" name="Groupe 4"/>
          <p:cNvGrpSpPr/>
          <p:nvPr/>
        </p:nvGrpSpPr>
        <p:grpSpPr>
          <a:xfrm>
            <a:off x="3381120" y="1871280"/>
            <a:ext cx="750600" cy="753120"/>
            <a:chOff x="3381120" y="1871280"/>
            <a:chExt cx="750600" cy="753120"/>
          </a:xfrm>
        </p:grpSpPr>
        <p:sp>
          <p:nvSpPr>
            <p:cNvPr id="115" name="Flèche à quatre pointes 1"/>
            <p:cNvSpPr/>
            <p:nvPr/>
          </p:nvSpPr>
          <p:spPr>
            <a:xfrm rot="3211200">
              <a:off x="3455280" y="2198880"/>
              <a:ext cx="345240" cy="359640"/>
            </a:xfrm>
            <a:prstGeom prst="quadArrow">
              <a:avLst>
                <a:gd name="adj1" fmla="val 26221"/>
                <a:gd name="adj2" fmla="val 1898"/>
                <a:gd name="adj3" fmla="val 16881"/>
              </a:avLst>
            </a:prstGeom>
            <a:solidFill>
              <a:srgbClr val="00B050"/>
            </a:solidFill>
            <a:ln>
              <a:solidFill>
                <a:srgbClr val="00B05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-31680" rIns="90000" bIns="-3168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fr-FR" sz="1800" b="0" strike="noStrike" spc="-1">
                <a:solidFill>
                  <a:schemeClr val="lt1"/>
                </a:solidFill>
                <a:latin typeface="Calibri"/>
              </a:endParaRPr>
            </a:p>
          </p:txBody>
        </p:sp>
        <p:sp>
          <p:nvSpPr>
            <p:cNvPr id="116" name="ZoneTexte 3"/>
            <p:cNvSpPr/>
            <p:nvPr/>
          </p:nvSpPr>
          <p:spPr>
            <a:xfrm>
              <a:off x="3628080" y="1871280"/>
              <a:ext cx="50364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fr-FR" sz="2800" b="1" strike="noStrike" spc="-1">
                  <a:solidFill>
                    <a:srgbClr val="00B050"/>
                  </a:solidFill>
                  <a:latin typeface="Calibri"/>
                </a:rPr>
                <a:t>G</a:t>
              </a:r>
              <a:endParaRPr lang="fr-FR" sz="2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17" name="Rectangle 1"/>
          <p:cNvSpPr/>
          <p:nvPr/>
        </p:nvSpPr>
        <p:spPr>
          <a:xfrm>
            <a:off x="1240560" y="6001200"/>
            <a:ext cx="705636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2400" b="1" strike="noStrike" spc="-1">
                <a:solidFill>
                  <a:srgbClr val="00B050"/>
                </a:solidFill>
                <a:latin typeface="Calibri"/>
              </a:rPr>
              <a:t>G (175 ; 2,125)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435</Words>
  <Application>Microsoft Macintosh PowerPoint</Application>
  <PresentationFormat>Affichage à l'écran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Segoe Print</vt:lpstr>
      <vt:lpstr>Symbol</vt:lpstr>
      <vt:lpstr>Times New Roman</vt:lpstr>
      <vt:lpstr>Wingdings</vt:lpstr>
      <vt:lpstr>Thème Office</vt:lpstr>
      <vt:lpstr>Thème Office</vt:lpstr>
      <vt:lpstr> Statistiques à deux variables</vt:lpstr>
      <vt:lpstr>Présentation PowerPoint</vt:lpstr>
      <vt:lpstr>Série statistique à deux variables</vt:lpstr>
      <vt:lpstr>Présentation PowerPoint</vt:lpstr>
      <vt:lpstr>Nuage de points</vt:lpstr>
      <vt:lpstr>Présentation PowerPoint</vt:lpstr>
      <vt:lpstr>Présentation PowerPoint</vt:lpstr>
      <vt:lpstr>Point moyen</vt:lpstr>
      <vt:lpstr>Présentation PowerPoint</vt:lpstr>
      <vt:lpstr>Ajustement affine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A1M1 : Statistiques à deux variables</dc:title>
  <dc:subject/>
  <dc:creator>GULDNER</dc:creator>
  <dc:description/>
  <cp:lastModifiedBy>Sylvain Lopez</cp:lastModifiedBy>
  <cp:revision>45</cp:revision>
  <dcterms:created xsi:type="dcterms:W3CDTF">2011-09-05T12:33:37Z</dcterms:created>
  <dcterms:modified xsi:type="dcterms:W3CDTF">2024-11-02T09:11:50Z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16</vt:i4>
  </property>
</Properties>
</file>